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62" r:id="rId4"/>
    <p:sldId id="263" r:id="rId5"/>
    <p:sldId id="265" r:id="rId6"/>
    <p:sldId id="266" r:id="rId7"/>
    <p:sldId id="267" r:id="rId8"/>
    <p:sldId id="268" r:id="rId9"/>
    <p:sldId id="271" r:id="rId10"/>
    <p:sldId id="273" r:id="rId11"/>
    <p:sldId id="270" r:id="rId12"/>
    <p:sldId id="269" r:id="rId13"/>
    <p:sldId id="272" r:id="rId14"/>
    <p:sldId id="274" r:id="rId15"/>
    <p:sldId id="27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8" d="100"/>
          <a:sy n="108" d="100"/>
        </p:scale>
        <p:origin x="-73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899D0E4-0058-4B4A-93C7-8111CB402B9C}" type="datetimeFigureOut">
              <a:rPr lang="en-US" smtClean="0"/>
              <a:pPr/>
              <a:t>9/30/11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899D0E4-0058-4B4A-93C7-8111CB402B9C}" type="datetimeFigureOut">
              <a:rPr lang="en-US" smtClean="0"/>
              <a:pPr/>
              <a:t>9/30/11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899D0E4-0058-4B4A-93C7-8111CB402B9C}" type="datetimeFigureOut">
              <a:rPr lang="en-US" smtClean="0"/>
              <a:pPr/>
              <a:t>9/30/11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899D0E4-0058-4B4A-93C7-8111CB402B9C}" type="datetimeFigureOut">
              <a:rPr lang="en-US" smtClean="0"/>
              <a:pPr/>
              <a:t>9/30/11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899D0E4-0058-4B4A-93C7-8111CB402B9C}" type="datetimeFigureOut">
              <a:rPr lang="en-US" smtClean="0"/>
              <a:pPr/>
              <a:t>9/30/11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899D0E4-0058-4B4A-93C7-8111CB402B9C}" type="datetimeFigureOut">
              <a:rPr lang="en-US" smtClean="0"/>
              <a:pPr/>
              <a:t>9/30/11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899D0E4-0058-4B4A-93C7-8111CB402B9C}" type="datetimeFigureOut">
              <a:rPr lang="en-US" smtClean="0"/>
              <a:pPr/>
              <a:t>9/30/11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899D0E4-0058-4B4A-93C7-8111CB402B9C}" type="datetimeFigureOut">
              <a:rPr lang="en-US" smtClean="0"/>
              <a:pPr/>
              <a:t>9/30/11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9D0E4-0058-4B4A-93C7-8111CB402B9C}" type="datetimeFigureOut">
              <a:rPr lang="en-US" smtClean="0"/>
              <a:pPr/>
              <a:t>9/30/11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899D0E4-0058-4B4A-93C7-8111CB402B9C}" type="datetimeFigureOut">
              <a:rPr lang="en-US" smtClean="0"/>
              <a:pPr/>
              <a:t>9/30/11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899D0E4-0058-4B4A-93C7-8111CB402B9C}" type="datetimeFigureOut">
              <a:rPr lang="en-US" smtClean="0"/>
              <a:pPr/>
              <a:t>9/30/11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08959-76AF-FD4E-9F0E-42B34A718C8C}"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9D0E4-0058-4B4A-93C7-8111CB402B9C}" type="datetimeFigureOut">
              <a:rPr lang="en-US" smtClean="0"/>
              <a:pPr/>
              <a:t>9/30/11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08959-76AF-FD4E-9F0E-42B34A718C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00969" y="0"/>
            <a:ext cx="10144969" cy="6858000"/>
          </a:xfrm>
          <a:prstGeom prst="rect">
            <a:avLst/>
          </a:prstGeom>
        </p:spPr>
      </p:pic>
      <p:sp>
        <p:nvSpPr>
          <p:cNvPr id="14" name="TextBox 13"/>
          <p:cNvSpPr txBox="1"/>
          <p:nvPr/>
        </p:nvSpPr>
        <p:spPr>
          <a:xfrm>
            <a:off x="3374799" y="5338619"/>
            <a:ext cx="5608986" cy="707886"/>
          </a:xfrm>
          <a:prstGeom prst="rect">
            <a:avLst/>
          </a:prstGeom>
          <a:noFill/>
        </p:spPr>
        <p:txBody>
          <a:bodyPr wrap="square" rtlCol="0">
            <a:spAutoFit/>
          </a:bodyPr>
          <a:lstStyle/>
          <a:p>
            <a:pPr algn="r"/>
            <a:r>
              <a:rPr lang="en-US" sz="2000" dirty="0" smtClean="0"/>
              <a:t>Developing Better Writing: </a:t>
            </a:r>
          </a:p>
          <a:p>
            <a:pPr algn="r"/>
            <a:r>
              <a:rPr lang="en-US" sz="2000" dirty="0" smtClean="0"/>
              <a:t>Geoff </a:t>
            </a:r>
            <a:r>
              <a:rPr lang="en-US" sz="2000" dirty="0" smtClean="0"/>
              <a:t>Barton</a:t>
            </a:r>
            <a:endParaRPr lang="en-US" sz="2000" dirty="0" smtClean="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282795" y="634969"/>
            <a:ext cx="8147517" cy="5016758"/>
          </a:xfrm>
          <a:prstGeom prst="rect">
            <a:avLst/>
          </a:prstGeom>
          <a:noFill/>
        </p:spPr>
        <p:txBody>
          <a:bodyPr wrap="square" rtlCol="0">
            <a:spAutoFit/>
          </a:bodyPr>
          <a:lstStyle/>
          <a:p>
            <a:pPr marL="742950" indent="-742950"/>
            <a:r>
              <a:rPr lang="en-US" sz="2000" dirty="0" smtClean="0"/>
              <a:t>	FBI </a:t>
            </a:r>
            <a:r>
              <a:rPr lang="en-US" sz="2000" dirty="0"/>
              <a:t>snitch Ronnie Reagan was a US President </a:t>
            </a:r>
            <a:r>
              <a:rPr lang="en-US" sz="2000" dirty="0" smtClean="0"/>
              <a:t>who disastrously </a:t>
            </a:r>
            <a:r>
              <a:rPr lang="en-US" sz="2000" dirty="0"/>
              <a:t>believed greed was </a:t>
            </a:r>
            <a:r>
              <a:rPr lang="en-US" sz="2000" dirty="0" smtClean="0"/>
              <a:t>good.</a:t>
            </a:r>
          </a:p>
          <a:p>
            <a:pPr marL="742950" indent="-742950"/>
            <a:endParaRPr lang="en-US" sz="2000" dirty="0" smtClean="0"/>
          </a:p>
          <a:p>
            <a:pPr marL="742950" indent="-742950"/>
            <a:r>
              <a:rPr lang="en-US" sz="2000" dirty="0" smtClean="0"/>
              <a:t>	Inequality </a:t>
            </a:r>
            <a:r>
              <a:rPr lang="en-US" sz="2000" dirty="0" err="1"/>
              <a:t>spiralled</a:t>
            </a:r>
            <a:r>
              <a:rPr lang="en-US" sz="2000" dirty="0"/>
              <a:t> out of control, ordinary Americans picking up the tab for an elite partying like never before</a:t>
            </a:r>
            <a:r>
              <a:rPr lang="en-US" sz="2000" dirty="0" smtClean="0"/>
              <a:t>.</a:t>
            </a:r>
          </a:p>
          <a:p>
            <a:pPr marL="742950" indent="-742950"/>
            <a:endParaRPr lang="en-US" sz="2000" dirty="0" smtClean="0"/>
          </a:p>
          <a:p>
            <a:pPr marL="742950" indent="-742950"/>
            <a:r>
              <a:rPr lang="en-US" sz="2000" dirty="0" smtClean="0"/>
              <a:t>	Never </a:t>
            </a:r>
            <a:r>
              <a:rPr lang="en-US" sz="2000" dirty="0"/>
              <a:t>the brightest, Reagan nearly bankrupted America with a Star Wars </a:t>
            </a:r>
            <a:r>
              <a:rPr lang="en-US" sz="2000" dirty="0" smtClean="0"/>
              <a:t>obsession. He </a:t>
            </a:r>
            <a:r>
              <a:rPr lang="en-US" sz="2000" dirty="0"/>
              <a:t>sent arms to Osama bin Laden’s fighters in Afghanistan. </a:t>
            </a:r>
            <a:r>
              <a:rPr lang="en-US" sz="2000" dirty="0" smtClean="0"/>
              <a:t>Thousands </a:t>
            </a:r>
            <a:r>
              <a:rPr lang="en-US" sz="2000" dirty="0"/>
              <a:t>of Nicaraguans died from illegal arming of Contra </a:t>
            </a:r>
            <a:r>
              <a:rPr lang="en-US" sz="2000" dirty="0" smtClean="0"/>
              <a:t>rebels.</a:t>
            </a:r>
          </a:p>
          <a:p>
            <a:pPr marL="742950" indent="-742950"/>
            <a:endParaRPr lang="en-US" sz="2000" dirty="0" smtClean="0"/>
          </a:p>
          <a:p>
            <a:pPr marL="742950" indent="-742950"/>
            <a:r>
              <a:rPr lang="en-US" sz="2000" dirty="0" smtClean="0"/>
              <a:t>	The </a:t>
            </a:r>
            <a:r>
              <a:rPr lang="en-US" sz="2000" dirty="0"/>
              <a:t>US invaded Grenada in the Caribbean, part of the ­Commonwealth, and used British bases to bomb Libya</a:t>
            </a:r>
            <a:r>
              <a:rPr lang="en-US" sz="2000" dirty="0" smtClean="0"/>
              <a:t>.</a:t>
            </a:r>
          </a:p>
          <a:p>
            <a:pPr marL="742950" indent="-742950"/>
            <a:endParaRPr lang="en-US" sz="2000" dirty="0" smtClean="0"/>
          </a:p>
          <a:p>
            <a:pPr marL="742950" indent="-742950"/>
            <a:r>
              <a:rPr lang="en-US" sz="2000" dirty="0" smtClean="0"/>
              <a:t>	Rabid </a:t>
            </a:r>
            <a:r>
              <a:rPr lang="en-US" sz="2000" dirty="0"/>
              <a:t>Ronnie’s new statue in London is good only for pigeons seeking </a:t>
            </a:r>
            <a:r>
              <a:rPr lang="en-US" sz="2000" dirty="0" smtClean="0"/>
              <a:t>somewhere </a:t>
            </a:r>
            <a:r>
              <a:rPr lang="en-US" sz="2000" dirty="0"/>
              <a:t>to poop</a:t>
            </a:r>
            <a:r>
              <a:rPr lang="en-US" sz="2000" dirty="0" smtClean="0"/>
              <a:t>.</a:t>
            </a:r>
            <a:endParaRPr lang="en-US" sz="2000" dirty="0"/>
          </a:p>
        </p:txBody>
      </p:sp>
      <p:pic>
        <p:nvPicPr>
          <p:cNvPr id="3" name="Picture 2" descr="Screen shot 2011-07-11 at 06.27.51.png"/>
          <p:cNvPicPr>
            <a:picLocks noChangeAspect="1"/>
          </p:cNvPicPr>
          <p:nvPr/>
        </p:nvPicPr>
        <p:blipFill>
          <a:blip r:embed="rId2"/>
          <a:stretch>
            <a:fillRect/>
          </a:stretch>
        </p:blipFill>
        <p:spPr>
          <a:xfrm>
            <a:off x="0" y="5651727"/>
            <a:ext cx="5778500" cy="1066800"/>
          </a:xfrm>
          <a:prstGeom prst="rect">
            <a:avLst/>
          </a:prstGeom>
        </p:spPr>
      </p:pic>
      <p:pic>
        <p:nvPicPr>
          <p:cNvPr id="4" name="Picture 3" descr="Screen shot 2011-07-11 at 06.27.59.png"/>
          <p:cNvPicPr>
            <a:picLocks noChangeAspect="1"/>
          </p:cNvPicPr>
          <p:nvPr/>
        </p:nvPicPr>
        <p:blipFill>
          <a:blip r:embed="rId3"/>
          <a:stretch>
            <a:fillRect/>
          </a:stretch>
        </p:blipFill>
        <p:spPr>
          <a:xfrm>
            <a:off x="6893146" y="5651727"/>
            <a:ext cx="2250854" cy="1002751"/>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567489" y="634969"/>
            <a:ext cx="8147517" cy="4401205"/>
          </a:xfrm>
          <a:prstGeom prst="rect">
            <a:avLst/>
          </a:prstGeom>
          <a:noFill/>
        </p:spPr>
        <p:txBody>
          <a:bodyPr wrap="square" rtlCol="0">
            <a:spAutoFit/>
          </a:bodyPr>
          <a:lstStyle/>
          <a:p>
            <a:pPr marL="742950" indent="-742950"/>
            <a:r>
              <a:rPr lang="en-US" sz="2000" dirty="0" smtClean="0"/>
              <a:t>	We </a:t>
            </a:r>
            <a:r>
              <a:rPr lang="en-US" sz="2000" dirty="0"/>
              <a:t>are going through a period of mourning in our house</a:t>
            </a:r>
            <a:r>
              <a:rPr lang="en-US" sz="2000" dirty="0" smtClean="0"/>
              <a:t>.</a:t>
            </a:r>
          </a:p>
          <a:p>
            <a:pPr marL="742950" indent="-742950"/>
            <a:endParaRPr lang="en-US" sz="2000" dirty="0" smtClean="0"/>
          </a:p>
          <a:p>
            <a:pPr marL="742950" indent="-742950"/>
            <a:r>
              <a:rPr lang="en-US" sz="2000" dirty="0" smtClean="0"/>
              <a:t>	No</a:t>
            </a:r>
            <a:r>
              <a:rPr lang="en-US" sz="2000" dirty="0"/>
              <a:t>-one’s died, although I gather Professor </a:t>
            </a:r>
            <a:r>
              <a:rPr lang="en-US" sz="2000" dirty="0" err="1"/>
              <a:t>Snape</a:t>
            </a:r>
            <a:r>
              <a:rPr lang="en-US" sz="2000" dirty="0"/>
              <a:t> snuffs it in Harry Potter and the Deathly Hallows Part 2, the last…sniff…HP movie…sniff, sniff… EVER …sniff, sniff, sniff</a:t>
            </a:r>
            <a:r>
              <a:rPr lang="en-US" sz="2000" dirty="0" smtClean="0"/>
              <a:t>.</a:t>
            </a:r>
          </a:p>
          <a:p>
            <a:pPr marL="742950" indent="-742950"/>
            <a:endParaRPr lang="en-US" sz="2000" dirty="0" smtClean="0"/>
          </a:p>
          <a:p>
            <a:pPr marL="742950" indent="-742950"/>
            <a:r>
              <a:rPr lang="en-US" sz="2000" dirty="0" smtClean="0"/>
              <a:t>	The </a:t>
            </a:r>
            <a:r>
              <a:rPr lang="en-US" sz="2000" dirty="0"/>
              <a:t>long goodbye, the lurking inevitability life is about to change for good has been with us since the final scene of Deathly Hallows Part 1, last year. And now, come opening day on July 15 – or the 18th in our case, because, to my sons’ horror, I didn’t book tickets until Thursday this week – the beginning of the end is upon us. Once the final frame has flickered and Harry, Ron and Hermione step in to movie legend, where once we had the next movie to look forward to, all that will be left is </a:t>
            </a:r>
            <a:r>
              <a:rPr lang="en-US" sz="2000" dirty="0" smtClean="0"/>
              <a:t>a vacuum. </a:t>
            </a:r>
            <a:endParaRPr lang="en-US" sz="2000" dirty="0"/>
          </a:p>
        </p:txBody>
      </p:sp>
      <p:pic>
        <p:nvPicPr>
          <p:cNvPr id="3" name="Picture 2" descr="Screen shot 2011-07-11 at 06.28.20.png"/>
          <p:cNvPicPr>
            <a:picLocks noChangeAspect="1"/>
          </p:cNvPicPr>
          <p:nvPr/>
        </p:nvPicPr>
        <p:blipFill>
          <a:blip r:embed="rId2"/>
          <a:stretch>
            <a:fillRect/>
          </a:stretch>
        </p:blipFill>
        <p:spPr>
          <a:xfrm>
            <a:off x="0" y="5600700"/>
            <a:ext cx="5765800" cy="1066800"/>
          </a:xfrm>
          <a:prstGeom prst="rect">
            <a:avLst/>
          </a:prstGeom>
        </p:spPr>
      </p:pic>
      <p:pic>
        <p:nvPicPr>
          <p:cNvPr id="4" name="Picture 3" descr="Screen shot 2011-07-11 at 06.27.59.png"/>
          <p:cNvPicPr>
            <a:picLocks noChangeAspect="1"/>
          </p:cNvPicPr>
          <p:nvPr/>
        </p:nvPicPr>
        <p:blipFill>
          <a:blip r:embed="rId3"/>
          <a:stretch>
            <a:fillRect/>
          </a:stretch>
        </p:blipFill>
        <p:spPr>
          <a:xfrm>
            <a:off x="6893146" y="5651727"/>
            <a:ext cx="2250854" cy="1002751"/>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282795" y="1148348"/>
            <a:ext cx="8147517" cy="3046988"/>
          </a:xfrm>
          <a:prstGeom prst="rect">
            <a:avLst/>
          </a:prstGeom>
          <a:noFill/>
        </p:spPr>
        <p:txBody>
          <a:bodyPr wrap="square" rtlCol="0">
            <a:spAutoFit/>
          </a:bodyPr>
          <a:lstStyle/>
          <a:p>
            <a:pPr marL="742950" indent="-742950"/>
            <a:r>
              <a:rPr lang="en-US" sz="2400" dirty="0" smtClean="0"/>
              <a:t>	For your next holiday, why don’t you take all your money and put it on the fire? Then stand in a fridge for a week, beating your children with a baseball bat until their arms and legs break. And then, after you’ve eaten some melted cheese, dislocate your shoulder.</a:t>
            </a:r>
          </a:p>
          <a:p>
            <a:pPr marL="742950" indent="-742950"/>
            <a:endParaRPr lang="en-US" sz="2400" dirty="0" smtClean="0"/>
          </a:p>
          <a:p>
            <a:pPr marL="742950" indent="-742950"/>
            <a:r>
              <a:rPr lang="en-US" sz="2400" dirty="0" smtClean="0"/>
              <a:t>	If all of this appeals then you are probably one of the 1.3 million British people …</a:t>
            </a:r>
            <a:endParaRPr lang="en-US" sz="2400" dirty="0"/>
          </a:p>
        </p:txBody>
      </p:sp>
      <p:pic>
        <p:nvPicPr>
          <p:cNvPr id="5" name="Picture 4"/>
          <p:cNvPicPr>
            <a:picLocks noChangeAspect="1"/>
          </p:cNvPicPr>
          <p:nvPr/>
        </p:nvPicPr>
        <p:blipFill>
          <a:blip r:embed="rId2"/>
          <a:stretch>
            <a:fillRect/>
          </a:stretch>
        </p:blipFill>
        <p:spPr>
          <a:xfrm>
            <a:off x="5595947" y="5947207"/>
            <a:ext cx="3226135" cy="432302"/>
          </a:xfrm>
          <a:prstGeom prst="rect">
            <a:avLst/>
          </a:prstGeom>
        </p:spPr>
      </p:pic>
      <p:pic>
        <p:nvPicPr>
          <p:cNvPr id="6" name="Picture 5"/>
          <p:cNvPicPr>
            <a:picLocks noChangeAspect="1"/>
          </p:cNvPicPr>
          <p:nvPr/>
        </p:nvPicPr>
        <p:blipFill>
          <a:blip r:embed="rId3"/>
          <a:stretch>
            <a:fillRect/>
          </a:stretch>
        </p:blipFill>
        <p:spPr>
          <a:xfrm>
            <a:off x="282795" y="5947207"/>
            <a:ext cx="3402699" cy="783295"/>
          </a:xfrm>
          <a:prstGeom prst="rect">
            <a:avLst/>
          </a:prstGeom>
        </p:spPr>
      </p:pic>
      <p:sp>
        <p:nvSpPr>
          <p:cNvPr id="9" name="TextBox 8"/>
          <p:cNvSpPr txBox="1"/>
          <p:nvPr/>
        </p:nvSpPr>
        <p:spPr>
          <a:xfrm>
            <a:off x="996483" y="4195336"/>
            <a:ext cx="8147517" cy="461665"/>
          </a:xfrm>
          <a:prstGeom prst="rect">
            <a:avLst/>
          </a:prstGeom>
          <a:noFill/>
        </p:spPr>
        <p:txBody>
          <a:bodyPr wrap="square" rtlCol="0">
            <a:spAutoFit/>
          </a:bodyPr>
          <a:lstStyle/>
          <a:p>
            <a:pPr marL="742950" indent="-742950"/>
            <a:r>
              <a:rPr lang="en-US" sz="2400" dirty="0" smtClean="0"/>
              <a:t> … who go on a skiing holiday at this time of year. </a:t>
            </a:r>
            <a:endParaRPr lang="en-US" sz="2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slide(from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3"/>
      <p:bldP spid="9"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647609" y="2623870"/>
            <a:ext cx="8147517" cy="1323439"/>
          </a:xfrm>
          <a:prstGeom prst="rect">
            <a:avLst/>
          </a:prstGeom>
          <a:noFill/>
        </p:spPr>
        <p:txBody>
          <a:bodyPr wrap="square" rtlCol="0">
            <a:spAutoFit/>
          </a:bodyPr>
          <a:lstStyle/>
          <a:p>
            <a:pPr algn="ctr"/>
            <a:r>
              <a:rPr lang="en-US" sz="4000" dirty="0" smtClean="0"/>
              <a:t>Write a newspaper article saying why school uniform is a good thing</a:t>
            </a:r>
            <a:endParaRPr lang="en-US" sz="4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647609" y="2623870"/>
            <a:ext cx="8147517" cy="1938992"/>
          </a:xfrm>
          <a:prstGeom prst="rect">
            <a:avLst/>
          </a:prstGeom>
          <a:noFill/>
        </p:spPr>
        <p:txBody>
          <a:bodyPr wrap="square" rtlCol="0">
            <a:spAutoFit/>
          </a:bodyPr>
          <a:lstStyle/>
          <a:p>
            <a:pPr marL="742950" indent="-742950">
              <a:buFont typeface="+mj-lt"/>
              <a:buAutoNum type="arabicPeriod"/>
            </a:pPr>
            <a:r>
              <a:rPr lang="en-US" sz="4000" dirty="0" smtClean="0"/>
              <a:t>Grabbing attention</a:t>
            </a:r>
          </a:p>
          <a:p>
            <a:pPr marL="742950" indent="-742950">
              <a:buFont typeface="+mj-lt"/>
              <a:buAutoNum type="arabicPeriod"/>
            </a:pPr>
            <a:r>
              <a:rPr lang="en-US" sz="4000" dirty="0" smtClean="0"/>
              <a:t>Sentence variety &amp; functions</a:t>
            </a:r>
          </a:p>
          <a:p>
            <a:pPr marL="742950" indent="-742950">
              <a:buFont typeface="+mj-lt"/>
              <a:buAutoNum type="arabicPeriod"/>
            </a:pPr>
            <a:r>
              <a:rPr lang="en-US" sz="4000" dirty="0" smtClean="0"/>
              <a:t>Impersonal style</a:t>
            </a:r>
            <a:endParaRPr lang="en-US" sz="4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00969" y="0"/>
            <a:ext cx="10144969" cy="6858000"/>
          </a:xfrm>
          <a:prstGeom prst="rect">
            <a:avLst/>
          </a:prstGeom>
        </p:spPr>
      </p:pic>
      <p:sp>
        <p:nvSpPr>
          <p:cNvPr id="14" name="TextBox 13"/>
          <p:cNvSpPr txBox="1"/>
          <p:nvPr/>
        </p:nvSpPr>
        <p:spPr>
          <a:xfrm>
            <a:off x="3374799" y="5338619"/>
            <a:ext cx="5608986" cy="707886"/>
          </a:xfrm>
          <a:prstGeom prst="rect">
            <a:avLst/>
          </a:prstGeom>
          <a:noFill/>
        </p:spPr>
        <p:txBody>
          <a:bodyPr wrap="square" rtlCol="0">
            <a:spAutoFit/>
          </a:bodyPr>
          <a:lstStyle/>
          <a:p>
            <a:pPr algn="r"/>
            <a:r>
              <a:rPr lang="en-US" sz="2000" dirty="0" smtClean="0"/>
              <a:t>Developing Better Writing: </a:t>
            </a:r>
          </a:p>
          <a:p>
            <a:pPr algn="r"/>
            <a:r>
              <a:rPr lang="en-US" sz="2000" smtClean="0"/>
              <a:t>Geoff </a:t>
            </a:r>
            <a:r>
              <a:rPr lang="en-US" sz="2000" smtClean="0"/>
              <a:t>Barton</a:t>
            </a:r>
            <a:endParaRPr lang="en-US" sz="2000" dirty="0" smtClean="0"/>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extBox 13"/>
          <p:cNvSpPr txBox="1"/>
          <p:nvPr/>
        </p:nvSpPr>
        <p:spPr>
          <a:xfrm>
            <a:off x="3374799" y="5338619"/>
            <a:ext cx="5608986" cy="707886"/>
          </a:xfrm>
          <a:prstGeom prst="rect">
            <a:avLst/>
          </a:prstGeom>
          <a:noFill/>
        </p:spPr>
        <p:txBody>
          <a:bodyPr wrap="square" rtlCol="0">
            <a:spAutoFit/>
          </a:bodyPr>
          <a:lstStyle/>
          <a:p>
            <a:pPr algn="r"/>
            <a:r>
              <a:rPr lang="en-US" sz="2000" dirty="0" smtClean="0"/>
              <a:t>Developing Better Writing: </a:t>
            </a:r>
          </a:p>
          <a:p>
            <a:pPr algn="r"/>
            <a:r>
              <a:rPr lang="en-US" sz="2000" dirty="0" smtClean="0"/>
              <a:t>Geoff </a:t>
            </a:r>
            <a:r>
              <a:rPr lang="en-US" sz="2000" dirty="0" smtClean="0"/>
              <a:t>Barton</a:t>
            </a:r>
            <a:endParaRPr lang="en-US" sz="2000" dirty="0" smtClean="0"/>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extBox 13"/>
          <p:cNvSpPr txBox="1"/>
          <p:nvPr/>
        </p:nvSpPr>
        <p:spPr>
          <a:xfrm>
            <a:off x="1118355" y="1783316"/>
            <a:ext cx="7677719" cy="4031873"/>
          </a:xfrm>
          <a:prstGeom prst="rect">
            <a:avLst/>
          </a:prstGeom>
          <a:noFill/>
        </p:spPr>
        <p:txBody>
          <a:bodyPr wrap="square" rtlCol="0">
            <a:spAutoFit/>
          </a:bodyPr>
          <a:lstStyle/>
          <a:p>
            <a:pPr marL="457200" indent="-457200">
              <a:buFont typeface="+mj-lt"/>
              <a:buAutoNum type="arabicPeriod"/>
            </a:pPr>
            <a:r>
              <a:rPr lang="en-US" sz="3200" dirty="0" smtClean="0"/>
              <a:t>Problem of perception: writing = work</a:t>
            </a:r>
          </a:p>
          <a:p>
            <a:pPr marL="457200" indent="-457200">
              <a:buFont typeface="+mj-lt"/>
              <a:buAutoNum type="arabicPeriod"/>
            </a:pPr>
            <a:r>
              <a:rPr lang="en-US" sz="3200" dirty="0" smtClean="0"/>
              <a:t>Talk matters</a:t>
            </a:r>
          </a:p>
          <a:p>
            <a:pPr marL="457200" indent="-457200">
              <a:buFont typeface="+mj-lt"/>
              <a:buAutoNum type="arabicPeriod"/>
            </a:pPr>
            <a:r>
              <a:rPr lang="en-US" sz="3200" dirty="0" smtClean="0"/>
              <a:t>Composition counts</a:t>
            </a:r>
          </a:p>
          <a:p>
            <a:pPr marL="457200" indent="-457200">
              <a:buFont typeface="+mj-lt"/>
              <a:buAutoNum type="arabicPeriod"/>
            </a:pPr>
            <a:r>
              <a:rPr lang="en-US" sz="3200" dirty="0" smtClean="0"/>
              <a:t>Reading feeds writing</a:t>
            </a:r>
          </a:p>
          <a:p>
            <a:pPr marL="457200" indent="-457200">
              <a:buFont typeface="+mj-lt"/>
              <a:buAutoNum type="arabicPeriod"/>
            </a:pPr>
            <a:r>
              <a:rPr lang="en-US" sz="3200" dirty="0" smtClean="0"/>
              <a:t>Complexity is important but be careful</a:t>
            </a:r>
          </a:p>
          <a:p>
            <a:pPr marL="457200" indent="-457200">
              <a:buFont typeface="+mj-lt"/>
              <a:buAutoNum type="arabicPeriod"/>
            </a:pPr>
            <a:r>
              <a:rPr lang="en-US" sz="3200" dirty="0" smtClean="0"/>
              <a:t>Narrative dominates</a:t>
            </a:r>
          </a:p>
          <a:p>
            <a:pPr marL="457200" indent="-457200">
              <a:buFont typeface="+mj-lt"/>
              <a:buAutoNum type="arabicPeriod"/>
            </a:pPr>
            <a:r>
              <a:rPr lang="en-US" sz="3200" dirty="0" smtClean="0"/>
              <a:t>Vocabulary matters</a:t>
            </a:r>
          </a:p>
          <a:p>
            <a:pPr marL="457200" indent="-457200">
              <a:buFont typeface="+mj-lt"/>
              <a:buAutoNum type="arabicPeriod"/>
            </a:pPr>
            <a:r>
              <a:rPr lang="en-US" sz="3200" dirty="0" smtClean="0"/>
              <a:t>Writing helps us to know ourselves</a:t>
            </a:r>
            <a:endParaRPr lang="en-US" sz="3200" dirty="0"/>
          </a:p>
        </p:txBody>
      </p:sp>
      <p:cxnSp>
        <p:nvCxnSpPr>
          <p:cNvPr id="5" name="Straight Connector 4"/>
          <p:cNvCxnSpPr/>
          <p:nvPr/>
        </p:nvCxnSpPr>
        <p:spPr>
          <a:xfrm>
            <a:off x="216186" y="1311003"/>
            <a:ext cx="8323168"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91837" y="533400"/>
            <a:ext cx="8147517" cy="707886"/>
          </a:xfrm>
          <a:prstGeom prst="rect">
            <a:avLst/>
          </a:prstGeom>
          <a:noFill/>
        </p:spPr>
        <p:txBody>
          <a:bodyPr wrap="square" rtlCol="0">
            <a:spAutoFit/>
          </a:bodyPr>
          <a:lstStyle/>
          <a:p>
            <a:r>
              <a:rPr lang="en-US" sz="4000" dirty="0" smtClean="0"/>
              <a:t>8 Things we know about writing …</a:t>
            </a:r>
            <a:endParaRPr lang="en-US" sz="4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slide(fromLeft)">
                                      <p:cBhvr>
                                        <p:cTn id="7" dur="500"/>
                                        <p:tgtEl>
                                          <p:spTgt spid="14">
                                            <p:txEl>
                                              <p:pRg st="0" end="0"/>
                                            </p:txEl>
                                          </p:spTgt>
                                        </p:tgtEl>
                                      </p:cBhvr>
                                    </p:animEffect>
                                  </p:childTnLst>
                                  <p:subTnLst>
                                    <p:animClr>
                                      <p:cBhvr override="childStyle">
                                        <p:cTn dur="1" fill="hold" display="0" masterRel="nextClick" afterEffect="1"/>
                                        <p:tgtEl>
                                          <p:spTgt spid="14">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slide(fromLeft)">
                                      <p:cBhvr>
                                        <p:cTn id="12" dur="500"/>
                                        <p:tgtEl>
                                          <p:spTgt spid="14">
                                            <p:txEl>
                                              <p:pRg st="1" end="1"/>
                                            </p:txEl>
                                          </p:spTgt>
                                        </p:tgtEl>
                                      </p:cBhvr>
                                    </p:animEffect>
                                  </p:childTnLst>
                                  <p:subTnLst>
                                    <p:animClr>
                                      <p:cBhvr override="childStyle">
                                        <p:cTn dur="1" fill="hold" display="0" masterRel="nextClick" afterEffect="1"/>
                                        <p:tgtEl>
                                          <p:spTgt spid="14">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slide(fromLeft)">
                                      <p:cBhvr>
                                        <p:cTn id="17" dur="500"/>
                                        <p:tgtEl>
                                          <p:spTgt spid="14">
                                            <p:txEl>
                                              <p:pRg st="2" end="2"/>
                                            </p:txEl>
                                          </p:spTgt>
                                        </p:tgtEl>
                                      </p:cBhvr>
                                    </p:animEffect>
                                  </p:childTnLst>
                                  <p:subTnLst>
                                    <p:animClr>
                                      <p:cBhvr override="childStyle">
                                        <p:cTn dur="1" fill="hold" display="0" masterRel="nextClick" afterEffect="1"/>
                                        <p:tgtEl>
                                          <p:spTgt spid="14">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slide(fromLeft)">
                                      <p:cBhvr>
                                        <p:cTn id="22" dur="500"/>
                                        <p:tgtEl>
                                          <p:spTgt spid="14">
                                            <p:txEl>
                                              <p:pRg st="3" end="3"/>
                                            </p:txEl>
                                          </p:spTgt>
                                        </p:tgtEl>
                                      </p:cBhvr>
                                    </p:animEffect>
                                  </p:childTnLst>
                                  <p:subTnLst>
                                    <p:animClr>
                                      <p:cBhvr override="childStyle">
                                        <p:cTn dur="1" fill="hold" display="0" masterRel="nextClick" afterEffect="1"/>
                                        <p:tgtEl>
                                          <p:spTgt spid="14">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slide(fromLeft)">
                                      <p:cBhvr>
                                        <p:cTn id="27" dur="500"/>
                                        <p:tgtEl>
                                          <p:spTgt spid="14">
                                            <p:txEl>
                                              <p:pRg st="4" end="4"/>
                                            </p:txEl>
                                          </p:spTgt>
                                        </p:tgtEl>
                                      </p:cBhvr>
                                    </p:animEffect>
                                  </p:childTnLst>
                                  <p:subTnLst>
                                    <p:animClr>
                                      <p:cBhvr override="childStyle">
                                        <p:cTn dur="1" fill="hold" display="0" masterRel="nextClick" afterEffect="1"/>
                                        <p:tgtEl>
                                          <p:spTgt spid="14">
                                            <p:txEl>
                                              <p:pRg st="4" end="4"/>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slide(fromLeft)">
                                      <p:cBhvr>
                                        <p:cTn id="32" dur="500"/>
                                        <p:tgtEl>
                                          <p:spTgt spid="14">
                                            <p:txEl>
                                              <p:pRg st="5" end="5"/>
                                            </p:txEl>
                                          </p:spTgt>
                                        </p:tgtEl>
                                      </p:cBhvr>
                                    </p:animEffect>
                                  </p:childTnLst>
                                  <p:subTnLst>
                                    <p:animClr>
                                      <p:cBhvr override="childStyle">
                                        <p:cTn dur="1" fill="hold" display="0" masterRel="nextClick" afterEffect="1"/>
                                        <p:tgtEl>
                                          <p:spTgt spid="14">
                                            <p:txEl>
                                              <p:pRg st="5" end="5"/>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slide(fromLeft)">
                                      <p:cBhvr>
                                        <p:cTn id="37" dur="500"/>
                                        <p:tgtEl>
                                          <p:spTgt spid="14">
                                            <p:txEl>
                                              <p:pRg st="6" end="6"/>
                                            </p:txEl>
                                          </p:spTgt>
                                        </p:tgtEl>
                                      </p:cBhvr>
                                    </p:animEffect>
                                  </p:childTnLst>
                                  <p:subTnLst>
                                    <p:animClr>
                                      <p:cBhvr override="childStyle">
                                        <p:cTn dur="1" fill="hold" display="0" masterRel="nextClick" afterEffect="1"/>
                                        <p:tgtEl>
                                          <p:spTgt spid="14">
                                            <p:txEl>
                                              <p:pRg st="6" end="6"/>
                                            </p:txEl>
                                          </p:spTgt>
                                        </p:tgtEl>
                                        <p:attrNameLst>
                                          <p:attrName>ppt_c</p:attrName>
                                        </p:attrNameLst>
                                      </p:cBhvr>
                                      <p:to>
                                        <a:schemeClr val="hlink"/>
                                      </p:to>
                                    </p:animClr>
                                  </p:sub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slide(fromLeft)">
                                      <p:cBhvr>
                                        <p:cTn id="42" dur="500"/>
                                        <p:tgtEl>
                                          <p:spTgt spid="14">
                                            <p:txEl>
                                              <p:pRg st="7" end="7"/>
                                            </p:txEl>
                                          </p:spTgt>
                                        </p:tgtEl>
                                      </p:cBhvr>
                                    </p:animEffect>
                                  </p:childTnLst>
                                  <p:subTnLst>
                                    <p:animClr>
                                      <p:cBhvr override="childStyle">
                                        <p:cTn dur="1" fill="hold" display="0" masterRel="nextClick" afterEffect="1"/>
                                        <p:tgtEl>
                                          <p:spTgt spid="14">
                                            <p:txEl>
                                              <p:pRg st="7" end="7"/>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602751" y="2942490"/>
            <a:ext cx="8147517" cy="707886"/>
          </a:xfrm>
          <a:prstGeom prst="rect">
            <a:avLst/>
          </a:prstGeom>
          <a:noFill/>
        </p:spPr>
        <p:txBody>
          <a:bodyPr wrap="square" rtlCol="0">
            <a:spAutoFit/>
          </a:bodyPr>
          <a:lstStyle/>
          <a:p>
            <a:r>
              <a:rPr lang="en-US" sz="4000" dirty="0" smtClean="0"/>
              <a:t>Demo</a:t>
            </a:r>
            <a:endParaRPr lang="en-US" sz="4000" dirty="0"/>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647609" y="2623870"/>
            <a:ext cx="8147517" cy="1323439"/>
          </a:xfrm>
          <a:prstGeom prst="rect">
            <a:avLst/>
          </a:prstGeom>
          <a:noFill/>
        </p:spPr>
        <p:txBody>
          <a:bodyPr wrap="square" rtlCol="0">
            <a:spAutoFit/>
          </a:bodyPr>
          <a:lstStyle/>
          <a:p>
            <a:pPr algn="ctr"/>
            <a:r>
              <a:rPr lang="en-US" sz="4000" dirty="0" smtClean="0"/>
              <a:t>Write a newspaper article saying why school uniform is a good thing</a:t>
            </a:r>
            <a:endParaRPr lang="en-US" sz="4000" dirty="0"/>
          </a:p>
        </p:txBody>
      </p:sp>
      <p:pic>
        <p:nvPicPr>
          <p:cNvPr id="3" name="Picture 2"/>
          <p:cNvPicPr>
            <a:picLocks noChangeAspect="1"/>
          </p:cNvPicPr>
          <p:nvPr/>
        </p:nvPicPr>
        <p:blipFill>
          <a:blip r:embed="rId2"/>
          <a:stretch>
            <a:fillRect/>
          </a:stretch>
        </p:blipFill>
        <p:spPr>
          <a:xfrm>
            <a:off x="6363092" y="4051461"/>
            <a:ext cx="2235850" cy="2806539"/>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647609" y="2623870"/>
            <a:ext cx="8147517" cy="1938992"/>
          </a:xfrm>
          <a:prstGeom prst="rect">
            <a:avLst/>
          </a:prstGeom>
          <a:noFill/>
        </p:spPr>
        <p:txBody>
          <a:bodyPr wrap="square" rtlCol="0">
            <a:spAutoFit/>
          </a:bodyPr>
          <a:lstStyle/>
          <a:p>
            <a:pPr marL="742950" indent="-742950">
              <a:buFont typeface="+mj-lt"/>
              <a:buAutoNum type="arabicPeriod"/>
            </a:pPr>
            <a:r>
              <a:rPr lang="en-US" sz="4000" dirty="0" smtClean="0"/>
              <a:t>Grabbing attention</a:t>
            </a:r>
          </a:p>
          <a:p>
            <a:pPr marL="742950" indent="-742950">
              <a:buFont typeface="+mj-lt"/>
              <a:buAutoNum type="arabicPeriod"/>
            </a:pPr>
            <a:r>
              <a:rPr lang="en-US" sz="4000" dirty="0" smtClean="0"/>
              <a:t>Sentence variety &amp; functions</a:t>
            </a:r>
          </a:p>
          <a:p>
            <a:pPr marL="742950" indent="-742950">
              <a:buFont typeface="+mj-lt"/>
              <a:buAutoNum type="arabicPeriod"/>
            </a:pPr>
            <a:r>
              <a:rPr lang="en-US" sz="4000" dirty="0" smtClean="0"/>
              <a:t>Impersonal style</a:t>
            </a:r>
            <a:endParaRPr lang="en-US" sz="4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647609" y="2623870"/>
            <a:ext cx="8147517" cy="707886"/>
          </a:xfrm>
          <a:prstGeom prst="rect">
            <a:avLst/>
          </a:prstGeom>
          <a:noFill/>
        </p:spPr>
        <p:txBody>
          <a:bodyPr wrap="square" rtlCol="0">
            <a:spAutoFit/>
          </a:bodyPr>
          <a:lstStyle/>
          <a:p>
            <a:pPr marL="742950" indent="-742950" algn="ctr"/>
            <a:r>
              <a:rPr lang="en-US" sz="4000" dirty="0" smtClean="0"/>
              <a:t>Bad Model</a:t>
            </a:r>
            <a:endParaRPr lang="en-US" sz="4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282795" y="1445567"/>
            <a:ext cx="8147517" cy="3785652"/>
          </a:xfrm>
          <a:prstGeom prst="rect">
            <a:avLst/>
          </a:prstGeom>
          <a:noFill/>
        </p:spPr>
        <p:txBody>
          <a:bodyPr wrap="square" rtlCol="0">
            <a:spAutoFit/>
          </a:bodyPr>
          <a:lstStyle/>
          <a:p>
            <a:pPr marL="742950" indent="-742950"/>
            <a:r>
              <a:rPr lang="en-US" sz="4000" dirty="0" smtClean="0"/>
              <a:t>	I think school uniform is a really good idea because it makes pupils in school behave better. This is because it creates a positive image of the school and the </a:t>
            </a:r>
            <a:r>
              <a:rPr lang="en-US" sz="4000" smtClean="0"/>
              <a:t>pupils feel </a:t>
            </a:r>
            <a:r>
              <a:rPr lang="en-US" sz="4000" dirty="0" smtClean="0"/>
              <a:t>proud of being there ….</a:t>
            </a:r>
            <a:endParaRPr lang="en-US" sz="4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647609" y="2623870"/>
            <a:ext cx="8147517" cy="707886"/>
          </a:xfrm>
          <a:prstGeom prst="rect">
            <a:avLst/>
          </a:prstGeom>
          <a:noFill/>
        </p:spPr>
        <p:txBody>
          <a:bodyPr wrap="square" rtlCol="0">
            <a:spAutoFit/>
          </a:bodyPr>
          <a:lstStyle/>
          <a:p>
            <a:pPr marL="742950" indent="-742950" algn="ctr"/>
            <a:r>
              <a:rPr lang="en-US" sz="4000" dirty="0" smtClean="0"/>
              <a:t>Good Models</a:t>
            </a:r>
            <a:endParaRPr lang="en-US" sz="4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826</TotalTime>
  <Words>513</Words>
  <Application>Microsoft Macintosh PowerPoint</Application>
  <PresentationFormat>On-screen Show (4:3)</PresentationFormat>
  <Paragraphs>45</Paragraphs>
  <Slides>15</Slides>
  <Notes>0</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King Edward VI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 Barton</dc:creator>
  <cp:lastModifiedBy>Geoff Barton</cp:lastModifiedBy>
  <cp:revision>8</cp:revision>
  <dcterms:created xsi:type="dcterms:W3CDTF">2011-09-30T04:22:55Z</dcterms:created>
  <dcterms:modified xsi:type="dcterms:W3CDTF">2011-09-30T04:24:27Z</dcterms:modified>
</cp:coreProperties>
</file>